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Inter Light"/>
      <p:regular r:id="rId42"/>
      <p:bold r:id="rId43"/>
      <p:italic r:id="rId44"/>
      <p:boldItalic r:id="rId45"/>
    </p:embeddedFont>
    <p:embeddedFont>
      <p:font typeface="Inter SemiBold"/>
      <p:regular r:id="rId46"/>
      <p:bold r:id="rId47"/>
      <p:italic r:id="rId48"/>
      <p:boldItalic r:id="rId49"/>
    </p:embeddedFont>
    <p:embeddedFont>
      <p:font typeface="Inter"/>
      <p:regular r:id="rId50"/>
      <p:bold r:id="rId51"/>
      <p:italic r:id="rId52"/>
      <p:boldItalic r:id="rId53"/>
    </p:embeddedFont>
    <p:embeddedFont>
      <p:font typeface="Inter ExtraBold"/>
      <p:bold r:id="rId54"/>
      <p:boldItalic r:id="rId55"/>
    </p:embeddedFont>
    <p:embeddedFont>
      <p:font typeface="Quattrocento Sans"/>
      <p:regular r:id="rId56"/>
      <p:bold r:id="rId57"/>
      <p:italic r:id="rId58"/>
      <p:boldItalic r:id="rId59"/>
    </p:embeddedFont>
    <p:embeddedFont>
      <p:font typeface="Inter ExtraLight"/>
      <p:regular r:id="rId60"/>
      <p:bold r:id="rId61"/>
      <p:italic r:id="rId62"/>
      <p:boldItalic r:id="rId63"/>
    </p:embeddedFont>
    <p:embeddedFont>
      <p:font typeface="Century Gothic"/>
      <p:regular r:id="rId64"/>
      <p:bold r:id="rId65"/>
      <p:italic r:id="rId66"/>
      <p:boldItalic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InterLight-regular.fntdata"/><Relationship Id="rId41" Type="http://schemas.openxmlformats.org/officeDocument/2006/relationships/slide" Target="slides/slide36.xml"/><Relationship Id="rId44" Type="http://schemas.openxmlformats.org/officeDocument/2006/relationships/font" Target="fonts/InterLight-italic.fntdata"/><Relationship Id="rId43" Type="http://schemas.openxmlformats.org/officeDocument/2006/relationships/font" Target="fonts/InterLight-bold.fntdata"/><Relationship Id="rId46" Type="http://schemas.openxmlformats.org/officeDocument/2006/relationships/font" Target="fonts/InterSemiBold-regular.fntdata"/><Relationship Id="rId45" Type="http://schemas.openxmlformats.org/officeDocument/2006/relationships/font" Target="fonts/InterLigh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InterSemiBold-italic.fntdata"/><Relationship Id="rId47" Type="http://schemas.openxmlformats.org/officeDocument/2006/relationships/font" Target="fonts/InterSemiBold-bold.fntdata"/><Relationship Id="rId49" Type="http://schemas.openxmlformats.org/officeDocument/2006/relationships/font" Target="fonts/Inter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InterExtraLight-italic.fntdata"/><Relationship Id="rId61" Type="http://schemas.openxmlformats.org/officeDocument/2006/relationships/font" Target="fonts/InterExtraLight-bold.fntdata"/><Relationship Id="rId20" Type="http://schemas.openxmlformats.org/officeDocument/2006/relationships/slide" Target="slides/slide15.xml"/><Relationship Id="rId64" Type="http://schemas.openxmlformats.org/officeDocument/2006/relationships/font" Target="fonts/CenturyGothic-regular.fntdata"/><Relationship Id="rId63" Type="http://schemas.openxmlformats.org/officeDocument/2006/relationships/font" Target="fonts/InterExtraLight-boldItalic.fntdata"/><Relationship Id="rId22" Type="http://schemas.openxmlformats.org/officeDocument/2006/relationships/slide" Target="slides/slide17.xml"/><Relationship Id="rId66" Type="http://schemas.openxmlformats.org/officeDocument/2006/relationships/font" Target="fonts/CenturyGothic-italic.fntdata"/><Relationship Id="rId21" Type="http://schemas.openxmlformats.org/officeDocument/2006/relationships/slide" Target="slides/slide16.xml"/><Relationship Id="rId65" Type="http://schemas.openxmlformats.org/officeDocument/2006/relationships/font" Target="fonts/CenturyGothic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7" Type="http://schemas.openxmlformats.org/officeDocument/2006/relationships/font" Target="fonts/CenturyGothic-boldItalic.fntdata"/><Relationship Id="rId60" Type="http://schemas.openxmlformats.org/officeDocument/2006/relationships/font" Target="fonts/InterExtraLight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Inter-bold.fntdata"/><Relationship Id="rId50" Type="http://schemas.openxmlformats.org/officeDocument/2006/relationships/font" Target="fonts/Inter-regular.fntdata"/><Relationship Id="rId53" Type="http://schemas.openxmlformats.org/officeDocument/2006/relationships/font" Target="fonts/Inter-boldItalic.fntdata"/><Relationship Id="rId52" Type="http://schemas.openxmlformats.org/officeDocument/2006/relationships/font" Target="fonts/Inter-italic.fntdata"/><Relationship Id="rId11" Type="http://schemas.openxmlformats.org/officeDocument/2006/relationships/slide" Target="slides/slide6.xml"/><Relationship Id="rId55" Type="http://schemas.openxmlformats.org/officeDocument/2006/relationships/font" Target="fonts/InterExtraBold-boldItalic.fntdata"/><Relationship Id="rId10" Type="http://schemas.openxmlformats.org/officeDocument/2006/relationships/slide" Target="slides/slide5.xml"/><Relationship Id="rId54" Type="http://schemas.openxmlformats.org/officeDocument/2006/relationships/font" Target="fonts/InterExtraBold-bold.fntdata"/><Relationship Id="rId13" Type="http://schemas.openxmlformats.org/officeDocument/2006/relationships/slide" Target="slides/slide8.xml"/><Relationship Id="rId57" Type="http://schemas.openxmlformats.org/officeDocument/2006/relationships/font" Target="fonts/QuattrocentoSans-bold.fntdata"/><Relationship Id="rId12" Type="http://schemas.openxmlformats.org/officeDocument/2006/relationships/slide" Target="slides/slide7.xml"/><Relationship Id="rId56" Type="http://schemas.openxmlformats.org/officeDocument/2006/relationships/font" Target="fonts/QuattrocentoSans-regular.fntdata"/><Relationship Id="rId15" Type="http://schemas.openxmlformats.org/officeDocument/2006/relationships/slide" Target="slides/slide10.xml"/><Relationship Id="rId59" Type="http://schemas.openxmlformats.org/officeDocument/2006/relationships/font" Target="fonts/QuattrocentoSans-boldItalic.fntdata"/><Relationship Id="rId14" Type="http://schemas.openxmlformats.org/officeDocument/2006/relationships/slide" Target="slides/slide9.xml"/><Relationship Id="rId58" Type="http://schemas.openxmlformats.org/officeDocument/2006/relationships/font" Target="fonts/Quattrocento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png>
</file>

<file path=ppt/media/image21.jpg>
</file>

<file path=ppt/media/image22.jpg>
</file>

<file path=ppt/media/image23.jpg>
</file>

<file path=ppt/media/image24.png>
</file>

<file path=ppt/media/image25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fd77647510_3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fd77647510_3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12ae60af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12ae60af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fd71a6b69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fd71a6b69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076852a0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076852a0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d2b503df02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d2b503df02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076852a0d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076852a0d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d2b503df02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d2b503df02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00c489f0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00c489f0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000e672c0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000e672c0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ffb3bb82c9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ffb3bb82c9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06f969ee61_0_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" name="Google Shape;60;g306f969ee61_0_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067682e39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067682e39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fe7169e1d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fe7169e1d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076852a0d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076852a0d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fe7169e1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fe7169e1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04490fd32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04490fd32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895059254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895059254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076852a0d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076852a0d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067682e39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3067682e39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 bit more to this slide, so </a:t>
            </a:r>
            <a:r>
              <a:rPr lang="en"/>
              <a:t>explaining</a:t>
            </a:r>
            <a:r>
              <a:rPr lang="en"/>
              <a:t> is easier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fe7169e1d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fe7169e1d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067682e39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067682e39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ffb3bb82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ffb3bb82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076852a0d2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076852a0d2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fd77647510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fd77647510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3067682e39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3067682e39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fea93e71d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fea93e71d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0f055e2c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0f055e2c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895059254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895059254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d2b503df02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d2b503df02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fd2088a5d6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fd2088a5d6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fd5773f92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fd5773f92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fd5773f92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fd5773f92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070fa70cd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070fa70cd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fd7764751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fd7764751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fd77647510_3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fd77647510_3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2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1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2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Relationship Id="rId4" Type="http://schemas.openxmlformats.org/officeDocument/2006/relationships/image" Target="../media/image22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Relationship Id="rId4" Type="http://schemas.openxmlformats.org/officeDocument/2006/relationships/image" Target="../media/image14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Relationship Id="rId4" Type="http://schemas.openxmlformats.org/officeDocument/2006/relationships/image" Target="../media/image10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png"/><Relationship Id="rId4" Type="http://schemas.openxmlformats.org/officeDocument/2006/relationships/image" Target="../media/image23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github.com/Asabeneh/30-Days-Of-Python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tinyurl.com/IntroPythonF24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893" r="893" t="0"/>
          <a:stretch/>
        </p:blipFill>
        <p:spPr>
          <a:xfrm>
            <a:off x="3370473" y="164750"/>
            <a:ext cx="2403050" cy="24468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-64400" y="2611625"/>
            <a:ext cx="91440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Intro to Python Workshop</a:t>
            </a:r>
            <a:endParaRPr b="1" sz="2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Benjamin Yu &amp; Reeshad Mohammed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218100" y="3242550"/>
            <a:ext cx="657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9" name="Google Shape;169;p22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Boolean Operators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0" name="Google Shape;170;p22"/>
          <p:cNvSpPr txBox="1"/>
          <p:nvPr/>
        </p:nvSpPr>
        <p:spPr>
          <a:xfrm>
            <a:off x="3219675" y="981925"/>
            <a:ext cx="50703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and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○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True if both statements are true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or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○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True if either statement is true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not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○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Negates previous statement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71" name="Google Shape;171;p22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475" y="1171240"/>
            <a:ext cx="2514626" cy="280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3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Boolean Operators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80" name="Google Shape;180;p23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1" name="Google Shape;1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27988"/>
            <a:ext cx="8839199" cy="303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4"/>
          <p:cNvSpPr txBox="1"/>
          <p:nvPr/>
        </p:nvSpPr>
        <p:spPr>
          <a:xfrm>
            <a:off x="853950" y="981925"/>
            <a:ext cx="77871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AutoNum type="arabicPeriod"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Use Python to calculate the following equations. </a:t>
            </a: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 the same cell, print the data type of the output.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AutoNum type="alphaLcPeriod"/>
            </a:pP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35 + 27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AutoNum type="alphaLcPeriod"/>
            </a:pP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26 * 13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AutoNum type="alphaLcPeriod"/>
            </a:pP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40 / 5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AutoNum type="arabicPeriod"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Edit the following examples such that they return True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AutoNum type="alphaLcPeriod"/>
            </a:pPr>
            <a:r>
              <a:rPr lang="en" sz="16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6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&gt;= </a:t>
            </a:r>
            <a:r>
              <a:rPr lang="en" sz="16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6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6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6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 sz="16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" sz="16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6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AutoNum type="alphaLcPeriod"/>
            </a:pPr>
            <a:r>
              <a:rPr lang="en" sz="16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6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!= </a:t>
            </a:r>
            <a:r>
              <a:rPr lang="en" sz="16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6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6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6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 sz="16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!= </a:t>
            </a:r>
            <a:r>
              <a:rPr lang="en" sz="16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 sz="16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AutoNum type="alphaLcPeriod"/>
            </a:pP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((((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((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12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)))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((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14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&lt;= 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14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!= 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)))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((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0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&lt;= </a:t>
            </a:r>
            <a:r>
              <a:rPr lang="en" sz="10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" sz="10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00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2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DCDCDC"/>
              </a:buClr>
              <a:buSzPts val="1400"/>
              <a:buFont typeface="Inter"/>
              <a:buAutoNum type="romanLcPeriod"/>
            </a:pPr>
            <a:r>
              <a:rPr lang="en">
                <a:solidFill>
                  <a:srgbClr val="DCDCDC"/>
                </a:solidFill>
                <a:latin typeface="Inter"/>
                <a:ea typeface="Inter"/>
                <a:cs typeface="Inter"/>
                <a:sym typeface="Inter"/>
              </a:rPr>
              <a:t>Hint: it’s a lot easier than it looks!</a:t>
            </a:r>
            <a:endParaRPr>
              <a:solidFill>
                <a:srgbClr val="DCDCD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9" name="Google Shape;189;p24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Exercise 1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90" name="Google Shape;190;p24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1" name="Google Shape;19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7" name="Google Shape;19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5"/>
          <p:cNvSpPr/>
          <p:nvPr/>
        </p:nvSpPr>
        <p:spPr>
          <a:xfrm>
            <a:off x="4738548" y="685798"/>
            <a:ext cx="31677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53F"/>
              </a:buClr>
              <a:buSzPts val="3200"/>
              <a:buFont typeface="Century Gothic"/>
              <a:buNone/>
            </a:pPr>
            <a:r>
              <a:rPr lang="en" sz="3200">
                <a:solidFill>
                  <a:schemeClr val="dk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Variables</a:t>
            </a:r>
            <a:endParaRPr i="0" sz="1400" u="none" cap="none" strike="noStrike">
              <a:solidFill>
                <a:schemeClr val="dk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99" name="Google Shape;199;p25"/>
          <p:cNvSpPr/>
          <p:nvPr/>
        </p:nvSpPr>
        <p:spPr>
          <a:xfrm>
            <a:off x="4738550" y="1776299"/>
            <a:ext cx="3167700" cy="29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3F3F3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0" name="Google Shape;200;p25"/>
          <p:cNvSpPr/>
          <p:nvPr/>
        </p:nvSpPr>
        <p:spPr>
          <a:xfrm rot="2700000">
            <a:off x="8303212" y="5689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2250" y="1169025"/>
            <a:ext cx="2805437" cy="2805437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/>
          <p:cNvSpPr/>
          <p:nvPr/>
        </p:nvSpPr>
        <p:spPr>
          <a:xfrm>
            <a:off x="4738550" y="1178250"/>
            <a:ext cx="358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3B8"/>
              </a:buClr>
              <a:buSzPts val="2400"/>
              <a:buFont typeface="Century Gothic"/>
              <a:buNone/>
            </a:pPr>
            <a:r>
              <a:rPr lang="en" sz="2000">
                <a:solidFill>
                  <a:schemeClr val="accent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Declaring </a:t>
            </a:r>
            <a:r>
              <a:rPr lang="en" sz="2000">
                <a:solidFill>
                  <a:schemeClr val="accent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is </a:t>
            </a:r>
            <a:r>
              <a:rPr lang="en" sz="2000">
                <a:solidFill>
                  <a:schemeClr val="accent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overrated</a:t>
            </a:r>
            <a:endParaRPr i="0" sz="2000" u="none" cap="none" strike="noStrike">
              <a:solidFill>
                <a:schemeClr val="accent5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203" name="Google Shape;203;p25"/>
          <p:cNvSpPr/>
          <p:nvPr/>
        </p:nvSpPr>
        <p:spPr>
          <a:xfrm>
            <a:off x="4738550" y="1995924"/>
            <a:ext cx="3167700" cy="29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Quattrocento Sans"/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Variables store data in computer memory. When declared, a place in memory is dedicated to the data, which the variable “points to”. Variables can store any type of data and make it easier to organize data in Python.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Quattrocento Sans"/>
              <a:buNone/>
            </a:pPr>
            <a:r>
              <a:t/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3F3F3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26"/>
          <p:cNvSpPr/>
          <p:nvPr/>
        </p:nvSpPr>
        <p:spPr>
          <a:xfrm>
            <a:off x="3247700" y="1502638"/>
            <a:ext cx="5673300" cy="393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 Light"/>
              <a:buAutoNum type="arabicPeriod"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Must start with letter (a-z, A-Z) or underscore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pic>
        <p:nvPicPr>
          <p:cNvPr id="210" name="Google Shape;21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875" y="1241765"/>
            <a:ext cx="2571300" cy="341021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6"/>
          <p:cNvSpPr/>
          <p:nvPr/>
        </p:nvSpPr>
        <p:spPr>
          <a:xfrm>
            <a:off x="3247700" y="2334263"/>
            <a:ext cx="5673300" cy="393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  2.    May not start with a number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3247700" y="3165888"/>
            <a:ext cx="5673300" cy="393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  3.    May only contain alphanumeric values 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13" name="Google Shape;213;p26"/>
          <p:cNvSpPr/>
          <p:nvPr/>
        </p:nvSpPr>
        <p:spPr>
          <a:xfrm>
            <a:off x="3247700" y="3997513"/>
            <a:ext cx="5673300" cy="393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  4.    Case-sensitive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Variable Naming Conventions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15" name="Google Shape;215;p26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16" name="Google Shape;21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2" name="Google Shape;2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7"/>
          <p:cNvSpPr/>
          <p:nvPr/>
        </p:nvSpPr>
        <p:spPr>
          <a:xfrm>
            <a:off x="599600" y="685800"/>
            <a:ext cx="42513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53F"/>
              </a:buClr>
              <a:buSzPts val="3200"/>
              <a:buFont typeface="Century Gothic"/>
              <a:buNone/>
            </a:pPr>
            <a:r>
              <a:rPr lang="en" sz="3200">
                <a:solidFill>
                  <a:schemeClr val="dk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Data Structures</a:t>
            </a:r>
            <a:endParaRPr i="0" sz="1400" u="none" cap="none" strike="noStrike">
              <a:solidFill>
                <a:schemeClr val="dk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24" name="Google Shape;224;p27"/>
          <p:cNvSpPr/>
          <p:nvPr/>
        </p:nvSpPr>
        <p:spPr>
          <a:xfrm>
            <a:off x="599600" y="1995924"/>
            <a:ext cx="3167700" cy="29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Data structures are useful in storing data efficiently, allowing for us to easily access, update, and perform operations on them.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5" name="Google Shape;225;p27"/>
          <p:cNvSpPr/>
          <p:nvPr/>
        </p:nvSpPr>
        <p:spPr>
          <a:xfrm rot="2700000">
            <a:off x="8303212" y="5689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6" name="Google Shape;226;p27"/>
          <p:cNvSpPr/>
          <p:nvPr/>
        </p:nvSpPr>
        <p:spPr>
          <a:xfrm>
            <a:off x="599600" y="1178250"/>
            <a:ext cx="358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3B8"/>
              </a:buClr>
              <a:buSzPts val="2400"/>
              <a:buFont typeface="Century Gothic"/>
              <a:buNone/>
            </a:pPr>
            <a:r>
              <a:rPr lang="en" sz="2000">
                <a:solidFill>
                  <a:schemeClr val="accent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Lists in Disguise</a:t>
            </a:r>
            <a:endParaRPr i="0" sz="2000" u="none" cap="none" strike="noStrike">
              <a:solidFill>
                <a:schemeClr val="accent5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descr="I cried as hell : r/ProgrammerHumor" id="227" name="Google Shape;22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3588" y="893850"/>
            <a:ext cx="3102325" cy="3355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3" name="Google Shape;233;p28"/>
          <p:cNvSpPr txBox="1"/>
          <p:nvPr/>
        </p:nvSpPr>
        <p:spPr>
          <a:xfrm>
            <a:off x="853950" y="981925"/>
            <a:ext cx="37179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Can store any type of information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makes it easier to reuse and organize data in a program 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4" name="Google Shape;234;p28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Lists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35" name="Google Shape;235;p28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36" name="Google Shape;23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0825" y="1171250"/>
            <a:ext cx="2514626" cy="280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29"/>
          <p:cNvSpPr txBox="1"/>
          <p:nvPr/>
        </p:nvSpPr>
        <p:spPr>
          <a:xfrm>
            <a:off x="853950" y="981925"/>
            <a:ext cx="77871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Access elements by taking the variable name and passing through the index number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Can also pass sequences of numbers and negative numbers as well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4" name="Google Shape;244;p29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List Indexing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45" name="Google Shape;245;p29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6" name="Google Shape;2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4188" y="3014713"/>
            <a:ext cx="5000625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30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List Built-in Methods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4" name="Google Shape;254;p30"/>
          <p:cNvSpPr txBox="1"/>
          <p:nvPr/>
        </p:nvSpPr>
        <p:spPr>
          <a:xfrm>
            <a:off x="853950" y="981925"/>
            <a:ext cx="74361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append()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extend()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insert()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remove()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pop()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clear()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index()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count()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and many others…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55" name="Google Shape;255;p30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6" name="Google Shape;2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31"/>
          <p:cNvSpPr txBox="1"/>
          <p:nvPr/>
        </p:nvSpPr>
        <p:spPr>
          <a:xfrm>
            <a:off x="853950" y="981925"/>
            <a:ext cx="37179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Similar to lists, but map keys to values 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Keys can only be immutable objects (i.e. they cannot be edited once initialized, like strings or tuples).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3" name="Google Shape;263;p31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Dictionaries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64" name="Google Shape;264;p31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5" name="Google Shape;26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ython meme&quot;: True} : r/ProgrammerHumor" id="266" name="Google Shape;26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0788" y="1570449"/>
            <a:ext cx="3717900" cy="2504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1603513" y="1194671"/>
            <a:ext cx="1885800" cy="3392100"/>
          </a:xfrm>
          <a:prstGeom prst="roundRect">
            <a:avLst>
              <a:gd fmla="val 6143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1603511" y="1389050"/>
            <a:ext cx="1885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Benjamin Yu</a:t>
            </a:r>
            <a:endParaRPr i="0" sz="11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2106" y="1817370"/>
            <a:ext cx="1509000" cy="1509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778118" y="3417705"/>
            <a:ext cx="15090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Workshop Co-Chair</a:t>
            </a:r>
            <a:endParaRPr b="1"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rPr>
              <a:t>Data Theory Major</a:t>
            </a:r>
            <a:endParaRPr sz="1200">
              <a:solidFill>
                <a:schemeClr val="dk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5679527" y="1194671"/>
            <a:ext cx="1885800" cy="3392100"/>
          </a:xfrm>
          <a:prstGeom prst="roundRect">
            <a:avLst>
              <a:gd fmla="val 6143" name="adj"/>
            </a:avLst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5672625" y="1257508"/>
            <a:ext cx="1885800" cy="4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Reeshad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ctr">
              <a:lnSpc>
                <a:spcPct val="10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Mohammed</a:t>
            </a:r>
            <a:endParaRPr b="1" i="0" sz="14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5861034" y="3417752"/>
            <a:ext cx="15090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Workshop Co-Chair</a:t>
            </a:r>
            <a:endParaRPr b="1" i="0" sz="11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ctr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i="0" lang="en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Statistics 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&amp; Applied Math Majors, Digital Humanities</a:t>
            </a:r>
            <a:r>
              <a:rPr i="0" lang="en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Minor</a:t>
            </a:r>
            <a:endParaRPr i="0" sz="11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0" y="122600"/>
            <a:ext cx="91440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About the Presenters</a:t>
            </a:r>
            <a:endParaRPr sz="3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5">
            <a:alphaModFix/>
          </a:blip>
          <a:srcRect b="16380" l="0" r="0" t="16374"/>
          <a:stretch/>
        </p:blipFill>
        <p:spPr>
          <a:xfrm>
            <a:off x="5867755" y="1806020"/>
            <a:ext cx="1509000" cy="1509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32"/>
          <p:cNvSpPr txBox="1"/>
          <p:nvPr/>
        </p:nvSpPr>
        <p:spPr>
          <a:xfrm>
            <a:off x="853950" y="981925"/>
            <a:ext cx="77871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get()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items()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keys()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values()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pop()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and many others…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3" name="Google Shape;273;p32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Dictionary </a:t>
            </a: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Built-in Functions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74" name="Google Shape;274;p32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5" name="Google Shape;2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1" name="Google Shape;281;p33"/>
          <p:cNvSpPr txBox="1"/>
          <p:nvPr/>
        </p:nvSpPr>
        <p:spPr>
          <a:xfrm>
            <a:off x="853950" y="981925"/>
            <a:ext cx="77871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AutoNum type="arabicPeriod"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Given the following list: 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AutoNum type="alphaLcPeriod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Print the index of 12.5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AutoNum type="alphaLcPeriod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Add the element "Maybe" to the list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AutoNum type="alphaLcPeriod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Remove "apple" from the list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AutoNum type="alphaLcPeriod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Print the 3rd to 7th elements of the list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AutoNum type="arabicPeriod"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Create a dictionary with the following key value pairs: 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AutoNum type="alphaLcPeriod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Name: your name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AutoNum type="alphaLcPeriod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Year: your year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AutoNum type="alphaLcPeriod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Favorite food: your favorite food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AutoNum type="alphaLcPeriod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Favorite TV show: your favorite TV show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2" name="Google Shape;282;p33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Exercise 2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83" name="Google Shape;283;p33"/>
          <p:cNvCxnSpPr/>
          <p:nvPr/>
        </p:nvCxnSpPr>
        <p:spPr>
          <a:xfrm>
            <a:off x="-53700" y="814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4" name="Google Shape;2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3"/>
          <p:cNvSpPr/>
          <p:nvPr/>
        </p:nvSpPr>
        <p:spPr>
          <a:xfrm>
            <a:off x="1544750" y="1388200"/>
            <a:ext cx="5281500" cy="393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Inter Light"/>
                <a:ea typeface="Inter Light"/>
                <a:cs typeface="Inter Light"/>
                <a:sym typeface="Inter Light"/>
              </a:rPr>
              <a:t>[42, "apple", 3.14, True, "Python", 67, "banana", False, 12.5, "elephant"]</a:t>
            </a:r>
            <a:endParaRPr sz="12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1" name="Google Shape;29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4"/>
          <p:cNvSpPr/>
          <p:nvPr/>
        </p:nvSpPr>
        <p:spPr>
          <a:xfrm>
            <a:off x="4738551" y="685800"/>
            <a:ext cx="428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53F"/>
              </a:buClr>
              <a:buSzPts val="3200"/>
              <a:buFont typeface="Century Gothic"/>
              <a:buNone/>
            </a:pPr>
            <a:r>
              <a:rPr lang="en" sz="3200">
                <a:solidFill>
                  <a:schemeClr val="dk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Conditional Statements</a:t>
            </a:r>
            <a:endParaRPr i="0" sz="1400" u="none" cap="none" strike="noStrike">
              <a:solidFill>
                <a:schemeClr val="dk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93" name="Google Shape;293;p34"/>
          <p:cNvSpPr/>
          <p:nvPr/>
        </p:nvSpPr>
        <p:spPr>
          <a:xfrm>
            <a:off x="4738550" y="2453124"/>
            <a:ext cx="3167700" cy="29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Quattrocento Sans"/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Conditional statements allow for us to implement various conditions into our code, so we could run different blocks of code depending on scenarios.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3F3F3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4" name="Google Shape;294;p34"/>
          <p:cNvSpPr/>
          <p:nvPr/>
        </p:nvSpPr>
        <p:spPr>
          <a:xfrm rot="2700000">
            <a:off x="8303212" y="5689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5" name="Google Shape;295;p34"/>
          <p:cNvSpPr/>
          <p:nvPr/>
        </p:nvSpPr>
        <p:spPr>
          <a:xfrm>
            <a:off x="4738550" y="1635450"/>
            <a:ext cx="422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3B8"/>
              </a:buClr>
              <a:buSzPts val="2400"/>
              <a:buFont typeface="Century Gothic"/>
              <a:buNone/>
            </a:pPr>
            <a:r>
              <a:rPr lang="en" sz="2000">
                <a:solidFill>
                  <a:schemeClr val="accent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Justin Case</a:t>
            </a:r>
            <a:endParaRPr i="0" sz="2000" u="none" cap="none" strike="noStrike">
              <a:solidFill>
                <a:schemeClr val="accent5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296" name="Google Shape;29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600" y="896375"/>
            <a:ext cx="3350751" cy="3350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35"/>
          <p:cNvSpPr txBox="1"/>
          <p:nvPr/>
        </p:nvSpPr>
        <p:spPr>
          <a:xfrm>
            <a:off x="745225" y="981925"/>
            <a:ext cx="41004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If statements can 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structure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condition based lines of code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Format: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if </a:t>
            </a:r>
            <a:r>
              <a:rPr i="1" lang="en" sz="1800">
                <a:solidFill>
                  <a:srgbClr val="4A86E8"/>
                </a:solidFill>
                <a:latin typeface="Inter"/>
                <a:ea typeface="Inter"/>
                <a:cs typeface="Inter"/>
                <a:sym typeface="Inter"/>
              </a:rPr>
              <a:t>condition satisfied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	Do some task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3" name="Google Shape;303;p35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If Statements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04" name="Google Shape;304;p35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05" name="Google Shape;30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5"/>
          <p:cNvSpPr txBox="1"/>
          <p:nvPr/>
        </p:nvSpPr>
        <p:spPr>
          <a:xfrm>
            <a:off x="4845550" y="981950"/>
            <a:ext cx="36270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Example: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07" name="Google Shape;307;p35"/>
          <p:cNvPicPr preferRelativeResize="0"/>
          <p:nvPr/>
        </p:nvPicPr>
        <p:blipFill rotWithShape="1">
          <a:blip r:embed="rId4">
            <a:alphaModFix/>
          </a:blip>
          <a:srcRect b="0" l="0" r="0" t="3203"/>
          <a:stretch/>
        </p:blipFill>
        <p:spPr>
          <a:xfrm>
            <a:off x="5345375" y="1431400"/>
            <a:ext cx="3448450" cy="23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36"/>
          <p:cNvSpPr txBox="1"/>
          <p:nvPr/>
        </p:nvSpPr>
        <p:spPr>
          <a:xfrm>
            <a:off x="745225" y="981925"/>
            <a:ext cx="41004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Elif and else add additional conditions to if statements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Format: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if </a:t>
            </a:r>
            <a:r>
              <a:rPr i="1" lang="en" sz="1800">
                <a:solidFill>
                  <a:srgbClr val="4A86E8"/>
                </a:solidFill>
                <a:latin typeface="Inter"/>
                <a:ea typeface="Inter"/>
                <a:cs typeface="Inter"/>
                <a:sym typeface="Inter"/>
              </a:rPr>
              <a:t>condition satisfied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	Do some task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lif </a:t>
            </a:r>
            <a:r>
              <a:rPr i="1" lang="en" sz="1800">
                <a:solidFill>
                  <a:srgbClr val="4A86E8"/>
                </a:solidFill>
                <a:latin typeface="Inter"/>
                <a:ea typeface="Inter"/>
                <a:cs typeface="Inter"/>
                <a:sym typeface="Inter"/>
              </a:rPr>
              <a:t>other condition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	Do some task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lse: 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	Do some task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4" name="Google Shape;314;p36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Elif and Else Statements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15" name="Google Shape;315;p36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16" name="Google Shape;3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6"/>
          <p:cNvSpPr txBox="1"/>
          <p:nvPr/>
        </p:nvSpPr>
        <p:spPr>
          <a:xfrm>
            <a:off x="4845550" y="981950"/>
            <a:ext cx="36270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Example: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18" name="Google Shape;318;p36"/>
          <p:cNvPicPr preferRelativeResize="0"/>
          <p:nvPr/>
        </p:nvPicPr>
        <p:blipFill rotWithShape="1">
          <a:blip r:embed="rId4">
            <a:alphaModFix/>
          </a:blip>
          <a:srcRect b="0" l="5935" r="0" t="0"/>
          <a:stretch/>
        </p:blipFill>
        <p:spPr>
          <a:xfrm>
            <a:off x="5345375" y="1462103"/>
            <a:ext cx="3521050" cy="271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4" name="Google Shape;324;p37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Exercise 3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25" name="Google Shape;325;p37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6" name="Google Shape;32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7"/>
          <p:cNvSpPr txBox="1"/>
          <p:nvPr/>
        </p:nvSpPr>
        <p:spPr>
          <a:xfrm>
            <a:off x="153675" y="3684725"/>
            <a:ext cx="8748300" cy="6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 comments (parts after # in green) explain how x, y get assigned a value.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What are the possible outputs of this code?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28" name="Google Shape;32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9213" y="1101400"/>
            <a:ext cx="6505575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4" name="Google Shape;33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8"/>
          <p:cNvSpPr/>
          <p:nvPr/>
        </p:nvSpPr>
        <p:spPr>
          <a:xfrm>
            <a:off x="599600" y="685800"/>
            <a:ext cx="42513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53F"/>
              </a:buClr>
              <a:buSzPts val="3200"/>
              <a:buFont typeface="Century Gothic"/>
              <a:buNone/>
            </a:pPr>
            <a:r>
              <a:rPr lang="en" sz="3200">
                <a:solidFill>
                  <a:schemeClr val="dk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Loops</a:t>
            </a:r>
            <a:endParaRPr i="0" sz="1400" u="none" cap="none" strike="noStrike">
              <a:solidFill>
                <a:schemeClr val="dk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36" name="Google Shape;336;p38"/>
          <p:cNvSpPr/>
          <p:nvPr/>
        </p:nvSpPr>
        <p:spPr>
          <a:xfrm>
            <a:off x="599600" y="1995924"/>
            <a:ext cx="3167700" cy="29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Loops allow for us to run segments of code several times in succession, reducing redundancy.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7" name="Google Shape;337;p38"/>
          <p:cNvSpPr/>
          <p:nvPr/>
        </p:nvSpPr>
        <p:spPr>
          <a:xfrm rot="2700000">
            <a:off x="8303212" y="5689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8" name="Google Shape;338;p38"/>
          <p:cNvSpPr/>
          <p:nvPr/>
        </p:nvSpPr>
        <p:spPr>
          <a:xfrm>
            <a:off x="599600" y="1178250"/>
            <a:ext cx="358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3B8"/>
              </a:buClr>
              <a:buSzPts val="2400"/>
              <a:buFont typeface="Century Gothic"/>
              <a:buNone/>
            </a:pPr>
            <a:r>
              <a:rPr lang="en" sz="2000">
                <a:solidFill>
                  <a:schemeClr val="accent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Cause once wasn’t enough</a:t>
            </a:r>
            <a:endParaRPr i="0" sz="2000" u="none" cap="none" strike="noStrike">
              <a:solidFill>
                <a:schemeClr val="accent5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descr="l o o p s : r/memes" id="339" name="Google Shape;33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1602" y="861175"/>
            <a:ext cx="3418686" cy="335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5" name="Google Shape;345;p39"/>
          <p:cNvSpPr txBox="1"/>
          <p:nvPr/>
        </p:nvSpPr>
        <p:spPr>
          <a:xfrm>
            <a:off x="853950" y="981925"/>
            <a:ext cx="37179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Repeats a loop a set number of times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Loops through iterable objects (lists, strings, etc.) and does some action on it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Most common: range object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6" name="Google Shape;346;p39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For Loops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47" name="Google Shape;347;p39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48" name="Google Shape;34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39"/>
          <p:cNvSpPr txBox="1"/>
          <p:nvPr/>
        </p:nvSpPr>
        <p:spPr>
          <a:xfrm>
            <a:off x="4663200" y="981925"/>
            <a:ext cx="37179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or </a:t>
            </a:r>
            <a:r>
              <a:rPr i="1" lang="en" sz="1800">
                <a:solidFill>
                  <a:srgbClr val="4A86E8"/>
                </a:solidFill>
                <a:latin typeface="Inter"/>
                <a:ea typeface="Inter"/>
                <a:cs typeface="Inter"/>
                <a:sym typeface="Inter"/>
              </a:rPr>
              <a:t>var 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 </a:t>
            </a:r>
            <a:r>
              <a:rPr i="1" lang="en" sz="1800">
                <a:solidFill>
                  <a:srgbClr val="4A86E8"/>
                </a:solidFill>
                <a:latin typeface="Inter"/>
                <a:ea typeface="Inter"/>
                <a:cs typeface="Inter"/>
                <a:sym typeface="Inter"/>
              </a:rPr>
              <a:t>interable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	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 some task</a:t>
            </a:r>
            <a:b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5" name="Google Shape;355;p40"/>
          <p:cNvSpPr txBox="1"/>
          <p:nvPr/>
        </p:nvSpPr>
        <p:spPr>
          <a:xfrm>
            <a:off x="853950" y="981925"/>
            <a:ext cx="37179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Repeats loop 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continuously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until some condition is satisfied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 update is important, so the loop does not repeat forever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6" name="Google Shape;356;p40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While Loops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57" name="Google Shape;357;p40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58" name="Google Shape;35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0"/>
          <p:cNvSpPr txBox="1"/>
          <p:nvPr/>
        </p:nvSpPr>
        <p:spPr>
          <a:xfrm>
            <a:off x="4663200" y="981925"/>
            <a:ext cx="37179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hile </a:t>
            </a:r>
            <a:r>
              <a:rPr i="1" lang="en" sz="1800">
                <a:solidFill>
                  <a:srgbClr val="4A86E8"/>
                </a:solidFill>
                <a:latin typeface="Inter"/>
                <a:ea typeface="Inter"/>
                <a:cs typeface="Inter"/>
                <a:sym typeface="Inter"/>
              </a:rPr>
              <a:t>condition satisfied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	Do some task</a:t>
            </a:r>
            <a:b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	Update aspect of 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condition</a:t>
            </a:r>
            <a:b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60" name="Google Shape;360;p40"/>
          <p:cNvPicPr preferRelativeResize="0"/>
          <p:nvPr/>
        </p:nvPicPr>
        <p:blipFill rotWithShape="1">
          <a:blip r:embed="rId4">
            <a:alphaModFix/>
          </a:blip>
          <a:srcRect b="6559" l="0" r="0" t="0"/>
          <a:stretch/>
        </p:blipFill>
        <p:spPr>
          <a:xfrm>
            <a:off x="5196301" y="2302825"/>
            <a:ext cx="2651700" cy="2477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6" name="Google Shape;366;p41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Exercise 4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67" name="Google Shape;367;p41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8" name="Google Shape;36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41"/>
          <p:cNvSpPr txBox="1"/>
          <p:nvPr/>
        </p:nvSpPr>
        <p:spPr>
          <a:xfrm>
            <a:off x="197850" y="1027550"/>
            <a:ext cx="8748300" cy="6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Write a short program that prints each number from 1 to 100 on a new line.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For each multiple of 3, print "Fizz" instead of the number.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For each multiple of 5, print "Buzz" instead of the number.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For numbers which are multiples of both 3 and 5, print "FizzBuzz" instead of the number.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0" y="122600"/>
            <a:ext cx="91440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Table of Contents</a:t>
            </a:r>
            <a:endParaRPr sz="3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79" name="Google Shape;79;p15"/>
          <p:cNvCxnSpPr/>
          <p:nvPr/>
        </p:nvCxnSpPr>
        <p:spPr>
          <a:xfrm flipH="1" rot="10800000">
            <a:off x="1502850" y="1648138"/>
            <a:ext cx="6138300" cy="90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0" name="Google Shape;80;p15"/>
          <p:cNvSpPr/>
          <p:nvPr/>
        </p:nvSpPr>
        <p:spPr>
          <a:xfrm>
            <a:off x="1716325" y="988709"/>
            <a:ext cx="548700" cy="520200"/>
          </a:xfrm>
          <a:prstGeom prst="rect">
            <a:avLst/>
          </a:prstGeom>
          <a:solidFill>
            <a:srgbClr val="61DE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01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" name="Google Shape;81;p15"/>
          <p:cNvGrpSpPr/>
          <p:nvPr/>
        </p:nvGrpSpPr>
        <p:grpSpPr>
          <a:xfrm>
            <a:off x="2427434" y="1049315"/>
            <a:ext cx="6256800" cy="459587"/>
            <a:chOff x="3251209" y="1459145"/>
            <a:chExt cx="6256800" cy="459587"/>
          </a:xfrm>
        </p:grpSpPr>
        <p:sp>
          <p:nvSpPr>
            <p:cNvPr id="82" name="Google Shape;82;p15"/>
            <p:cNvSpPr/>
            <p:nvPr/>
          </p:nvSpPr>
          <p:spPr>
            <a:xfrm>
              <a:off x="3251209" y="1459145"/>
              <a:ext cx="6256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Basic Data Types &amp; Operators</a:t>
              </a:r>
              <a:endParaRPr i="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3251209" y="1703332"/>
              <a:ext cx="62568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000">
                  <a:solidFill>
                    <a:schemeClr val="dk1"/>
                  </a:solidFill>
                  <a:latin typeface="Inter ExtraLight"/>
                  <a:ea typeface="Inter ExtraLight"/>
                  <a:cs typeface="Inter ExtraLight"/>
                  <a:sym typeface="Inter ExtraLight"/>
                </a:rPr>
                <a:t>Introduction to the fundamental data types of Python and how to work with them</a:t>
              </a:r>
              <a:endParaRPr i="0" sz="1000" u="none" cap="none" strike="noStrike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endParaRPr>
            </a:p>
          </p:txBody>
        </p:sp>
      </p:grpSp>
      <p:sp>
        <p:nvSpPr>
          <p:cNvPr id="84" name="Google Shape;84;p15"/>
          <p:cNvSpPr/>
          <p:nvPr/>
        </p:nvSpPr>
        <p:spPr>
          <a:xfrm>
            <a:off x="1716325" y="1788309"/>
            <a:ext cx="548700" cy="520200"/>
          </a:xfrm>
          <a:prstGeom prst="rect">
            <a:avLst/>
          </a:prstGeom>
          <a:solidFill>
            <a:srgbClr val="6F6F6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</a:t>
            </a:r>
            <a:r>
              <a:rPr lang="en"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" name="Google Shape;85;p15"/>
          <p:cNvGrpSpPr/>
          <p:nvPr/>
        </p:nvGrpSpPr>
        <p:grpSpPr>
          <a:xfrm>
            <a:off x="2427434" y="1848915"/>
            <a:ext cx="6256800" cy="459587"/>
            <a:chOff x="3251209" y="1459145"/>
            <a:chExt cx="6256800" cy="459587"/>
          </a:xfrm>
        </p:grpSpPr>
        <p:sp>
          <p:nvSpPr>
            <p:cNvPr id="86" name="Google Shape;86;p15"/>
            <p:cNvSpPr/>
            <p:nvPr/>
          </p:nvSpPr>
          <p:spPr>
            <a:xfrm>
              <a:off x="3251209" y="1459145"/>
              <a:ext cx="6256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Basic Data Structures</a:t>
              </a:r>
              <a:endParaRPr b="1" i="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3251209" y="1703332"/>
              <a:ext cx="62568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000">
                  <a:solidFill>
                    <a:schemeClr val="dk1"/>
                  </a:solidFill>
                  <a:latin typeface="Inter ExtraLight"/>
                  <a:ea typeface="Inter ExtraLight"/>
                  <a:cs typeface="Inter ExtraLight"/>
                  <a:sym typeface="Inter ExtraLight"/>
                </a:rPr>
                <a:t>Different ways to store and operate on collections of data</a:t>
              </a:r>
              <a:endParaRPr i="0" sz="1000" u="none" cap="none" strike="noStrike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endParaRPr>
            </a:p>
          </p:txBody>
        </p:sp>
      </p:grpSp>
      <p:cxnSp>
        <p:nvCxnSpPr>
          <p:cNvPr id="88" name="Google Shape;88;p15"/>
          <p:cNvCxnSpPr/>
          <p:nvPr/>
        </p:nvCxnSpPr>
        <p:spPr>
          <a:xfrm flipH="1" rot="10800000">
            <a:off x="1502850" y="2447738"/>
            <a:ext cx="6138300" cy="90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9" name="Google Shape;89;p15"/>
          <p:cNvSpPr/>
          <p:nvPr/>
        </p:nvSpPr>
        <p:spPr>
          <a:xfrm>
            <a:off x="1716325" y="2587909"/>
            <a:ext cx="548700" cy="52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</a:t>
            </a:r>
            <a:r>
              <a:rPr lang="en"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" name="Google Shape;90;p15"/>
          <p:cNvGrpSpPr/>
          <p:nvPr/>
        </p:nvGrpSpPr>
        <p:grpSpPr>
          <a:xfrm>
            <a:off x="2427434" y="2648515"/>
            <a:ext cx="6256800" cy="459587"/>
            <a:chOff x="3251209" y="1459145"/>
            <a:chExt cx="6256800" cy="459587"/>
          </a:xfrm>
        </p:grpSpPr>
        <p:sp>
          <p:nvSpPr>
            <p:cNvPr id="91" name="Google Shape;91;p15"/>
            <p:cNvSpPr/>
            <p:nvPr/>
          </p:nvSpPr>
          <p:spPr>
            <a:xfrm>
              <a:off x="3251209" y="1459145"/>
              <a:ext cx="6256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Conditional Statements</a:t>
              </a:r>
              <a:endParaRPr b="1" i="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3251209" y="1703332"/>
              <a:ext cx="62568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000">
                  <a:solidFill>
                    <a:schemeClr val="dk1"/>
                  </a:solidFill>
                  <a:latin typeface="Inter ExtraLight"/>
                  <a:ea typeface="Inter ExtraLight"/>
                  <a:cs typeface="Inter ExtraLight"/>
                  <a:sym typeface="Inter ExtraLight"/>
                </a:rPr>
                <a:t>Controlling flow of execution based on different conditions</a:t>
              </a:r>
              <a:endParaRPr i="0" sz="1000" u="none" cap="none" strike="noStrike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endParaRPr>
            </a:p>
          </p:txBody>
        </p:sp>
      </p:grpSp>
      <p:cxnSp>
        <p:nvCxnSpPr>
          <p:cNvPr id="93" name="Google Shape;93;p15"/>
          <p:cNvCxnSpPr/>
          <p:nvPr/>
        </p:nvCxnSpPr>
        <p:spPr>
          <a:xfrm flipH="1" rot="10800000">
            <a:off x="1502850" y="3247338"/>
            <a:ext cx="6138300" cy="90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4" name="Google Shape;94;p15"/>
          <p:cNvSpPr/>
          <p:nvPr/>
        </p:nvSpPr>
        <p:spPr>
          <a:xfrm>
            <a:off x="1716325" y="3387509"/>
            <a:ext cx="548700" cy="520200"/>
          </a:xfrm>
          <a:prstGeom prst="rect">
            <a:avLst/>
          </a:prstGeom>
          <a:solidFill>
            <a:srgbClr val="6F6F6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</a:t>
            </a:r>
            <a:r>
              <a:rPr lang="en"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" name="Google Shape;95;p15"/>
          <p:cNvGrpSpPr/>
          <p:nvPr/>
        </p:nvGrpSpPr>
        <p:grpSpPr>
          <a:xfrm>
            <a:off x="2427434" y="3448115"/>
            <a:ext cx="6256800" cy="459587"/>
            <a:chOff x="3251209" y="1459145"/>
            <a:chExt cx="6256800" cy="459587"/>
          </a:xfrm>
        </p:grpSpPr>
        <p:sp>
          <p:nvSpPr>
            <p:cNvPr id="96" name="Google Shape;96;p15"/>
            <p:cNvSpPr/>
            <p:nvPr/>
          </p:nvSpPr>
          <p:spPr>
            <a:xfrm>
              <a:off x="3251209" y="1459145"/>
              <a:ext cx="6256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Loops</a:t>
              </a:r>
              <a:endParaRPr b="1" i="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3251209" y="1703332"/>
              <a:ext cx="62568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000">
                  <a:solidFill>
                    <a:schemeClr val="dk1"/>
                  </a:solidFill>
                  <a:latin typeface="Inter ExtraLight"/>
                  <a:ea typeface="Inter ExtraLight"/>
                  <a:cs typeface="Inter ExtraLight"/>
                  <a:sym typeface="Inter ExtraLight"/>
                </a:rPr>
                <a:t>Repeating segments of code for </a:t>
              </a:r>
              <a:r>
                <a:rPr lang="en" sz="1000">
                  <a:solidFill>
                    <a:schemeClr val="dk1"/>
                  </a:solidFill>
                  <a:latin typeface="Inter ExtraLight"/>
                  <a:ea typeface="Inter ExtraLight"/>
                  <a:cs typeface="Inter ExtraLight"/>
                  <a:sym typeface="Inter ExtraLight"/>
                </a:rPr>
                <a:t>iterative</a:t>
              </a:r>
              <a:r>
                <a:rPr lang="en" sz="1000">
                  <a:solidFill>
                    <a:schemeClr val="dk1"/>
                  </a:solidFill>
                  <a:latin typeface="Inter ExtraLight"/>
                  <a:ea typeface="Inter ExtraLight"/>
                  <a:cs typeface="Inter ExtraLight"/>
                  <a:sym typeface="Inter ExtraLight"/>
                </a:rPr>
                <a:t> tasks</a:t>
              </a:r>
              <a:endParaRPr i="0" sz="1000" u="none" cap="none" strike="noStrike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endParaRPr>
            </a:p>
          </p:txBody>
        </p:sp>
      </p:grpSp>
      <p:cxnSp>
        <p:nvCxnSpPr>
          <p:cNvPr id="98" name="Google Shape;98;p15"/>
          <p:cNvCxnSpPr/>
          <p:nvPr/>
        </p:nvCxnSpPr>
        <p:spPr>
          <a:xfrm flipH="1" rot="10800000">
            <a:off x="1502850" y="4046938"/>
            <a:ext cx="6138300" cy="90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9" name="Google Shape;99;p15"/>
          <p:cNvSpPr/>
          <p:nvPr/>
        </p:nvSpPr>
        <p:spPr>
          <a:xfrm>
            <a:off x="1716325" y="4187109"/>
            <a:ext cx="548700" cy="52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</a:t>
            </a:r>
            <a:r>
              <a:rPr lang="en"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" name="Google Shape;100;p15"/>
          <p:cNvGrpSpPr/>
          <p:nvPr/>
        </p:nvGrpSpPr>
        <p:grpSpPr>
          <a:xfrm>
            <a:off x="2427434" y="4247715"/>
            <a:ext cx="6256800" cy="459587"/>
            <a:chOff x="3251209" y="1459145"/>
            <a:chExt cx="6256800" cy="459587"/>
          </a:xfrm>
        </p:grpSpPr>
        <p:sp>
          <p:nvSpPr>
            <p:cNvPr id="101" name="Google Shape;101;p15"/>
            <p:cNvSpPr/>
            <p:nvPr/>
          </p:nvSpPr>
          <p:spPr>
            <a:xfrm>
              <a:off x="3251209" y="1459145"/>
              <a:ext cx="6256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Functions</a:t>
              </a:r>
              <a:endParaRPr b="1" i="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3251209" y="1703332"/>
              <a:ext cx="62568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000">
                  <a:solidFill>
                    <a:schemeClr val="dk1"/>
                  </a:solidFill>
                  <a:latin typeface="Inter ExtraLight"/>
                  <a:ea typeface="Inter ExtraLight"/>
                  <a:cs typeface="Inter ExtraLight"/>
                  <a:sym typeface="Inter ExtraLight"/>
                </a:rPr>
                <a:t>Encapsulating segments of code into reusable commands</a:t>
              </a:r>
              <a:endParaRPr sz="1000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sz="1000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endParaRPr>
            </a:p>
          </p:txBody>
        </p:sp>
      </p:grp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5" name="Google Shape;37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42"/>
          <p:cNvSpPr/>
          <p:nvPr/>
        </p:nvSpPr>
        <p:spPr>
          <a:xfrm>
            <a:off x="4738548" y="685798"/>
            <a:ext cx="31677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53F"/>
              </a:buClr>
              <a:buSzPts val="3200"/>
              <a:buFont typeface="Century Gothic"/>
              <a:buNone/>
            </a:pPr>
            <a:r>
              <a:rPr lang="en" sz="3200">
                <a:solidFill>
                  <a:schemeClr val="dk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Functions</a:t>
            </a:r>
            <a:endParaRPr i="0" sz="1400" u="none" cap="none" strike="noStrike">
              <a:solidFill>
                <a:schemeClr val="dk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77" name="Google Shape;377;p42"/>
          <p:cNvSpPr/>
          <p:nvPr/>
        </p:nvSpPr>
        <p:spPr>
          <a:xfrm>
            <a:off x="4738550" y="1776299"/>
            <a:ext cx="3167700" cy="29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3F3F3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8" name="Google Shape;378;p42"/>
          <p:cNvSpPr/>
          <p:nvPr/>
        </p:nvSpPr>
        <p:spPr>
          <a:xfrm rot="2700000">
            <a:off x="8303212" y="5689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9" name="Google Shape;379;p42"/>
          <p:cNvSpPr/>
          <p:nvPr/>
        </p:nvSpPr>
        <p:spPr>
          <a:xfrm>
            <a:off x="4738550" y="1178250"/>
            <a:ext cx="358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3B8"/>
              </a:buClr>
              <a:buSzPts val="2400"/>
              <a:buFont typeface="Century Gothic"/>
              <a:buNone/>
            </a:pPr>
            <a:r>
              <a:rPr lang="en" sz="2000">
                <a:solidFill>
                  <a:schemeClr val="accent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Bottom Text</a:t>
            </a:r>
            <a:endParaRPr i="0" sz="2000" u="none" cap="none" strike="noStrike">
              <a:solidFill>
                <a:schemeClr val="accent5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80" name="Google Shape;380;p42"/>
          <p:cNvSpPr/>
          <p:nvPr/>
        </p:nvSpPr>
        <p:spPr>
          <a:xfrm>
            <a:off x="4738550" y="1995924"/>
            <a:ext cx="3167700" cy="29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Quattrocento Sans"/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Functions in Python allow for us to bundle segments of code into callable commands, removing redundancy from programs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3F3F3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81" name="Google Shape;381;p42"/>
          <p:cNvPicPr preferRelativeResize="0"/>
          <p:nvPr/>
        </p:nvPicPr>
        <p:blipFill rotWithShape="1">
          <a:blip r:embed="rId4">
            <a:alphaModFix/>
          </a:blip>
          <a:srcRect b="1700" l="0" r="0" t="1690"/>
          <a:stretch/>
        </p:blipFill>
        <p:spPr>
          <a:xfrm>
            <a:off x="616913" y="896650"/>
            <a:ext cx="3316099" cy="335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7" name="Google Shape;387;p43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Functions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88" name="Google Shape;388;p43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89" name="Google Shape;38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0300" y="2780850"/>
            <a:ext cx="2857500" cy="1438275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3"/>
          <p:cNvSpPr txBox="1"/>
          <p:nvPr/>
        </p:nvSpPr>
        <p:spPr>
          <a:xfrm>
            <a:off x="1035550" y="981925"/>
            <a:ext cx="36270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Format: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  <a:latin typeface="Inter"/>
                <a:ea typeface="Inter"/>
                <a:cs typeface="Inter"/>
                <a:sym typeface="Inter"/>
              </a:rPr>
              <a:t>d</a:t>
            </a:r>
            <a:r>
              <a:rPr lang="en" sz="1800">
                <a:solidFill>
                  <a:srgbClr val="4A86E8"/>
                </a:solidFill>
                <a:latin typeface="Inter"/>
                <a:ea typeface="Inter"/>
                <a:cs typeface="Inter"/>
                <a:sym typeface="Inter"/>
              </a:rPr>
              <a:t>ef 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function(</a:t>
            </a:r>
            <a:r>
              <a:rPr i="1" lang="en" sz="1800">
                <a:solidFill>
                  <a:srgbClr val="4A86E8"/>
                </a:solidFill>
                <a:latin typeface="Inter"/>
                <a:ea typeface="Inter"/>
                <a:cs typeface="Inter"/>
                <a:sym typeface="Inter"/>
              </a:rPr>
              <a:t>arguments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):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	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tuff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Example: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7" name="Google Shape;397;p44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Exercise 5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98" name="Google Shape;398;p44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99" name="Google Shape;39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44"/>
          <p:cNvSpPr txBox="1"/>
          <p:nvPr/>
        </p:nvSpPr>
        <p:spPr>
          <a:xfrm>
            <a:off x="197850" y="1027550"/>
            <a:ext cx="8748300" cy="6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Create a function that outputs n! (the product from 1 to n)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What is a Factorial? | Quality Gurus" id="401" name="Google Shape;40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9700" y="1643800"/>
            <a:ext cx="5304596" cy="301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7" name="Google Shape;407;p45"/>
          <p:cNvSpPr txBox="1"/>
          <p:nvPr/>
        </p:nvSpPr>
        <p:spPr>
          <a:xfrm>
            <a:off x="853950" y="981925"/>
            <a:ext cx="76185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Essential packages: 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○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General: numpy, pandas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○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Data analysis: matplotlib, seaborn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○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AI/ML: scikit-learn, Tensorflow, PyTorch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Object-oriented programming 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8" name="Google Shape;408;p45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Future Areas of Exploration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09" name="Google Shape;409;p45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10" name="Google Shape;41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6" name="Google Shape;416;p46"/>
          <p:cNvSpPr txBox="1"/>
          <p:nvPr/>
        </p:nvSpPr>
        <p:spPr>
          <a:xfrm>
            <a:off x="853950" y="981925"/>
            <a:ext cx="76185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Essential packages: 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○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General: numpy, pandas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○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Data analysis: matplotlib, seaborn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○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AI/ML: scikit-learn, Tensorflow, PyTorch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Object-oriented programming 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7" name="Google Shape;417;p46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Future Areas of Exploration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18" name="Google Shape;418;p46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19" name="Google Shape;41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5" name="Google Shape;425;p47"/>
          <p:cNvSpPr txBox="1"/>
          <p:nvPr/>
        </p:nvSpPr>
        <p:spPr>
          <a:xfrm>
            <a:off x="853950" y="981925"/>
            <a:ext cx="74361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Some Introduction to Python Courses at UCLA: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STATS 21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PIC 16A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PIC 16B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26" name="Google Shape;42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7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UCLA Courses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28" name="Google Shape;428;p47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4" name="Google Shape;434;p48"/>
          <p:cNvSpPr txBox="1"/>
          <p:nvPr/>
        </p:nvSpPr>
        <p:spPr>
          <a:xfrm>
            <a:off x="853950" y="981925"/>
            <a:ext cx="74361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●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Professor Miles Chen Stats 21 course lectures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●"/>
            </a:pPr>
            <a:r>
              <a:rPr lang="en" sz="15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https://github.com/Asabeneh/30-Days-Of-Python</a:t>
            </a: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●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 stole all the memes from the internet via google search somewhere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○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You get a free candy if you can find the google searches leading to the exact memes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35" name="Google Shape;43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8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References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37" name="Google Shape;437;p48"/>
          <p:cNvCxnSpPr/>
          <p:nvPr/>
        </p:nvCxnSpPr>
        <p:spPr>
          <a:xfrm>
            <a:off x="0" y="77165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601" y="1234062"/>
            <a:ext cx="3350750" cy="2675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/>
          <p:nvPr/>
        </p:nvSpPr>
        <p:spPr>
          <a:xfrm>
            <a:off x="4738548" y="685798"/>
            <a:ext cx="31677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53F"/>
              </a:buClr>
              <a:buSzPts val="3200"/>
              <a:buFont typeface="Century Gothic"/>
              <a:buNone/>
            </a:pPr>
            <a:r>
              <a:rPr lang="en" sz="3200">
                <a:solidFill>
                  <a:schemeClr val="dk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Introduction</a:t>
            </a:r>
            <a:endParaRPr i="0" sz="1400" u="none" cap="none" strike="noStrike">
              <a:solidFill>
                <a:schemeClr val="dk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4738550" y="1995924"/>
            <a:ext cx="3167700" cy="29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Quattrocento Sans"/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Python is a general-purpose programming language. It is a very popular programming language due to its simplicity and beginner-friendly nature and its very many applications (AI/ML, Data Science, OOP, etc.)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3F3F3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3" name="Google Shape;113;p16"/>
          <p:cNvSpPr/>
          <p:nvPr/>
        </p:nvSpPr>
        <p:spPr>
          <a:xfrm rot="2700000">
            <a:off x="8303212" y="5689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4738550" y="1178250"/>
            <a:ext cx="358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3B8"/>
              </a:buClr>
              <a:buSzPts val="2400"/>
              <a:buFont typeface="Century Gothic"/>
              <a:buNone/>
            </a:pPr>
            <a:r>
              <a:rPr lang="en" sz="2000">
                <a:solidFill>
                  <a:schemeClr val="accent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Why Python?</a:t>
            </a:r>
            <a:endParaRPr i="0" sz="2000" u="none" cap="none" strike="noStrike">
              <a:solidFill>
                <a:schemeClr val="accent5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17"/>
          <p:cNvSpPr txBox="1"/>
          <p:nvPr/>
        </p:nvSpPr>
        <p:spPr>
          <a:xfrm>
            <a:off x="853950" y="981925"/>
            <a:ext cx="74361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AutoNum type="arabicPeriod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Open Google Drive Link: </a:t>
            </a:r>
            <a:r>
              <a:rPr lang="en" sz="15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https://tinyurl.com/IntroPythonF24</a:t>
            </a: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AutoNum type="arabicPeriod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Click on “Intro to Python Workshop.ipynb”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1237" y="1773372"/>
            <a:ext cx="6801526" cy="177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7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Instructions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23" name="Google Shape;123;p17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4" name="Google Shape;12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Google Shape;129;p18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18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Google Colab Basics</a:t>
            </a:r>
            <a:endParaRPr sz="20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853950" y="981925"/>
            <a:ext cx="74361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●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Web-based cloud platform allowing people to executing Python code in a Jupyter Notebook environment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○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Python code divided into cells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●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Ctrl + Enter: run current cell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●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Ctrl + M + A: insert cell above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●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Ctrl + M + B: insert cell below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●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Ctrl + M + D: delete current cell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●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Ctrl + M + Z: undo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"/>
              <a:buChar char="●"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Mac Users: Cmd instead of Ctrl  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5950" y="1333500"/>
            <a:ext cx="2476500" cy="24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/>
          <p:nvPr/>
        </p:nvSpPr>
        <p:spPr>
          <a:xfrm>
            <a:off x="623748" y="685798"/>
            <a:ext cx="31677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53F"/>
              </a:buClr>
              <a:buSzPts val="3200"/>
              <a:buFont typeface="Century Gothic"/>
              <a:buNone/>
            </a:pPr>
            <a:r>
              <a:rPr lang="en" sz="3200">
                <a:solidFill>
                  <a:schemeClr val="dk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Data Types and</a:t>
            </a:r>
            <a:endParaRPr sz="3200">
              <a:solidFill>
                <a:schemeClr val="dk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353F"/>
              </a:buClr>
              <a:buSzPts val="3200"/>
              <a:buFont typeface="Century Gothic"/>
              <a:buNone/>
            </a:pPr>
            <a:r>
              <a:rPr lang="en" sz="3200">
                <a:solidFill>
                  <a:schemeClr val="dk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Operators</a:t>
            </a:r>
            <a:endParaRPr sz="3200">
              <a:solidFill>
                <a:schemeClr val="dk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623750" y="2316575"/>
            <a:ext cx="3167700" cy="25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Quattrocento Sans"/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There are four fundamental data types in Python, which are: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Quattrocento Sans"/>
              <a:buNone/>
            </a:pPr>
            <a:r>
              <a:t/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AutoNum type="arabicPeriod"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Integers (int)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AutoNum type="arabicPeriod"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Floats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AutoNum type="arabicPeriod"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Boolean (bool)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AutoNum type="arabicPeriod"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Strings (str)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3F3F3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3" name="Google Shape;143;p19"/>
          <p:cNvSpPr/>
          <p:nvPr/>
        </p:nvSpPr>
        <p:spPr>
          <a:xfrm rot="2700000">
            <a:off x="8303212" y="5689628"/>
            <a:ext cx="528314" cy="604135"/>
          </a:xfrm>
          <a:custGeom>
            <a:rect b="b" l="l" r="r" t="t"/>
            <a:pathLst>
              <a:path extrusionOk="0" h="1017114" w="889463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98A3A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8549" y="949811"/>
            <a:ext cx="3692400" cy="324386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9"/>
          <p:cNvSpPr/>
          <p:nvPr/>
        </p:nvSpPr>
        <p:spPr>
          <a:xfrm>
            <a:off x="623750" y="1737275"/>
            <a:ext cx="383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63B8"/>
              </a:buClr>
              <a:buSzPts val="2400"/>
              <a:buFont typeface="Century Gothic"/>
              <a:buNone/>
            </a:pPr>
            <a:r>
              <a:rPr lang="en" sz="2000">
                <a:solidFill>
                  <a:schemeClr val="accent5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Building blocks of Python</a:t>
            </a:r>
            <a:endParaRPr i="0" sz="2000" u="none" cap="none" strike="noStrike">
              <a:solidFill>
                <a:schemeClr val="accent5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20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Arithmetic Operators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p20"/>
          <p:cNvSpPr txBox="1"/>
          <p:nvPr/>
        </p:nvSpPr>
        <p:spPr>
          <a:xfrm>
            <a:off x="853950" y="981925"/>
            <a:ext cx="74361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b="1" lang="en" sz="1800">
                <a:solidFill>
                  <a:schemeClr val="dk1"/>
                </a:solidFill>
                <a:highlight>
                  <a:schemeClr val="accent1"/>
                </a:highlight>
                <a:latin typeface="Inter"/>
                <a:ea typeface="Inter"/>
                <a:cs typeface="Inter"/>
                <a:sym typeface="Inter"/>
              </a:rPr>
              <a:t>Addition: (+)</a:t>
            </a:r>
            <a:endParaRPr b="1" sz="1800">
              <a:solidFill>
                <a:schemeClr val="dk1"/>
              </a:solidFill>
              <a:highlight>
                <a:schemeClr val="accent1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Subtraction: (-)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b="1" lang="en" sz="1800">
                <a:solidFill>
                  <a:schemeClr val="dk1"/>
                </a:solidFill>
                <a:highlight>
                  <a:schemeClr val="accent1"/>
                </a:highlight>
                <a:latin typeface="Inter"/>
                <a:ea typeface="Inter"/>
                <a:cs typeface="Inter"/>
                <a:sym typeface="Inter"/>
              </a:rPr>
              <a:t>Multiplication: (*)</a:t>
            </a:r>
            <a:endParaRPr b="1" sz="1800">
              <a:solidFill>
                <a:schemeClr val="dk1"/>
              </a:solidFill>
              <a:highlight>
                <a:schemeClr val="accent1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Exponential: (**)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Division: (/)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Floor Division: (//)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Modulus: (%)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53" name="Google Shape;153;p20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4" name="Google Shape;1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191E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1"/>
          <p:cNvSpPr txBox="1"/>
          <p:nvPr/>
        </p:nvSpPr>
        <p:spPr>
          <a:xfrm>
            <a:off x="291950" y="169450"/>
            <a:ext cx="7787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Comparison </a:t>
            </a:r>
            <a:r>
              <a:rPr lang="en" sz="2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Operators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1"/>
          <p:cNvSpPr txBox="1"/>
          <p:nvPr/>
        </p:nvSpPr>
        <p:spPr>
          <a:xfrm>
            <a:off x="853950" y="981925"/>
            <a:ext cx="74361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Equal: (==)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Not equal: (!=)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Less than: (&lt;)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Greater than: (&gt;)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Less than or equal to: (&lt;=)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Greater than or equal to: (&gt;=)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62" name="Google Shape;162;p21"/>
          <p:cNvCxnSpPr/>
          <p:nvPr/>
        </p:nvCxnSpPr>
        <p:spPr>
          <a:xfrm>
            <a:off x="-31200" y="806100"/>
            <a:ext cx="9251400" cy="3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0700" y="76200"/>
            <a:ext cx="687100" cy="68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